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5A163F-CE7C-4C40-865D-F806A9BA0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40AE86E-A02F-42F3-A768-15E1DCFD5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FAA9C1-F29D-4C2C-A685-496F59A5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1EE958-3232-4491-8591-E71BAA8F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0817EF-2FF6-47A0-A9C4-4AAD56F8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48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D5F98-42D5-47EB-8524-4A88EFF6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BFAB8A-EC69-45E2-B977-FC4F713F7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4A09C3-9169-4B06-A06C-30DA6A8A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924AD3-0898-42B2-B7AF-094E66B7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945A72-2ADF-47F0-99B9-6DB91351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5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FC83721-606D-489C-B09E-03B62949B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78BD4E-29E6-43BD-8B5B-844FD1F51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E07BA3-F019-42FF-9D26-A014BEDC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4C39A6-1D79-4489-A4F2-9E977824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773297-1AF5-4895-B90D-38ADF634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3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0F420-F4B3-4B3A-855C-44F1595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A54099-3A36-46FD-A607-816E16941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9C86CF-57E9-4901-AFE5-BD233F37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5F3203-576E-429B-8F9E-F7AFE188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23E360-AAF3-49B6-B7B7-C364DF26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9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48BFB-3633-4694-B1A0-2A1D92F7B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494F4F-CBE7-4C4C-8832-DE33BBE8E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C19DD3-B293-4300-8DC9-94C19E997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18B581-AB85-4417-814C-4B2690A2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3B5DB1-C90B-4778-9033-0F9B8A39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2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32DFCB-5D89-49FC-86C3-FFB64540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D4D2FA-0391-435A-984E-681093F12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08B63C-A063-43E2-9A6B-C03DBDC01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C42E92-FEC6-4BC8-8EAD-8873A16D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543AB2-5517-4851-B79D-45D2140A2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980530-7DE0-4BC5-836C-ECFE28F4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12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7469FB-4133-4AAD-9254-8D449B0F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E67C76-4A87-458A-92B8-0700BC3A9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240CF8-2488-411C-82E2-D9EC5962E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F24797-6CDD-4C9E-88F0-09C413274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76FF09-DC72-489D-9AEB-A99AB32FE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9D2B3BE-E116-4E64-9B7F-C32E2647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E28EB01-BBDE-47C8-A7B1-2D8745BB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648013-2F35-44C7-8341-009781DB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343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4E7A71-64FB-4C20-90B9-891F3734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7E5993-735E-4E0B-A6FC-36704770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DF93A8D-B2AB-4131-8182-5F00B38F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363FD8-1B5D-41A4-8324-53F6BA9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1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28D2E3-C629-4C32-8A08-6F633EA2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F09A5E-56E1-427A-8A20-797FCDA5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44FA69-5E1E-4373-BCB6-F0E03955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20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A4D8BB-3B80-4352-9EB5-EB09B4CF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A17089-EA0D-437A-814B-7EC0477CF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31DCFC-9CDC-4B8D-BE41-1046F52FA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EBC032-3D18-4300-8B01-34A62FDC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193AE9-CFE0-47DD-905A-BC2FC9C2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E96895-BA69-42CF-85E8-A5108264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78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DB1A63-D0D6-4998-B813-1253DAE2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D3763FD-985F-4B68-8AA4-241838332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84D4C3D-80CA-49C5-86A2-C4AEFB6B0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CF6A30-1A7F-4A57-8762-B31FED8B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BF099B-134B-445D-9341-DC7523BE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32B615-E44D-4D36-BE61-B59CD4063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71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1">
                <a:lumMod val="60000"/>
                <a:lumOff val="40000"/>
              </a:schemeClr>
            </a:gs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D48A4AE-8C3B-4B3B-B629-800A2C54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4CCF29-73DF-444D-8CDF-0FE5B276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99855B-747E-45C3-9BD2-240082D73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12D0E-8F01-405B-B72B-089C247D7F19}" type="datetimeFigureOut">
              <a:rPr lang="fr-FR" smtClean="0"/>
              <a:t>19/04/2022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BB6BAE-7DFF-4FE5-834B-841338735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C04FFC-AB51-425D-9C9E-A9597C26E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3B8FD-2EAB-4EB7-B9C4-D84D524CD2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91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7DCA8-78DE-4790-BF87-1C3CF3195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0" y="3865615"/>
            <a:ext cx="6757415" cy="1748006"/>
          </a:xfrm>
        </p:spPr>
        <p:txBody>
          <a:bodyPr anchor="t">
            <a:normAutofit/>
          </a:bodyPr>
          <a:lstStyle/>
          <a:p>
            <a:r>
              <a:rPr lang="fr-FR" sz="5600" dirty="0">
                <a:latin typeface="BlackChancery" pitchFamily="2" charset="0"/>
              </a:rPr>
              <a:t>François d’</a:t>
            </a:r>
            <a:r>
              <a:rPr lang="fr-FR" sz="5600" dirty="0" err="1">
                <a:latin typeface="BlackChancery" pitchFamily="2" charset="0"/>
              </a:rPr>
              <a:t>Espinay</a:t>
            </a:r>
            <a:r>
              <a:rPr lang="fr-FR" sz="5600" dirty="0">
                <a:latin typeface="BlackChancery" pitchFamily="2" charset="0"/>
              </a:rPr>
              <a:t> </a:t>
            </a:r>
            <a:br>
              <a:rPr lang="fr-FR" sz="5600" dirty="0">
                <a:latin typeface="BlackChancery" pitchFamily="2" charset="0"/>
              </a:rPr>
            </a:br>
            <a:r>
              <a:rPr lang="fr-FR" sz="5600" dirty="0">
                <a:latin typeface="BlackChancery" pitchFamily="2" charset="0"/>
              </a:rPr>
              <a:t>St Luc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6D5B2D-4372-47D0-A3DC-09B9D9B1F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6365" y="917226"/>
            <a:ext cx="4178808" cy="2948389"/>
          </a:xfrm>
        </p:spPr>
        <p:txBody>
          <a:bodyPr anchor="b">
            <a:normAutofit/>
          </a:bodyPr>
          <a:lstStyle/>
          <a:p>
            <a:pPr algn="r"/>
            <a:r>
              <a:rPr lang="fr-FR" dirty="0">
                <a:latin typeface="BlackChancery" pitchFamily="2" charset="0"/>
              </a:rPr>
              <a:t>Restauration de la sépulture de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DAE7F7-3C49-4235-8DBB-516DA56AB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10" y="2934031"/>
            <a:ext cx="2211908" cy="24330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565914-0FDF-4EA2-8986-3FD240B9F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26" y="1138176"/>
            <a:ext cx="1940984" cy="21350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2E5A4B-1C4B-4E69-9E44-B78DAD513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797" y="122410"/>
            <a:ext cx="723790" cy="7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83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E80D3B-0ECF-4DAF-B62C-2EF59CDAFBF9}"/>
              </a:ext>
            </a:extLst>
          </p:cNvPr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BlackChancery" pitchFamily="2" charset="0"/>
                <a:ea typeface="+mj-ea"/>
                <a:cs typeface="+mj-cs"/>
              </a:rPr>
              <a:t>Un </a:t>
            </a:r>
            <a:r>
              <a:rPr lang="en-US" sz="3800" kern="1200" dirty="0" err="1">
                <a:solidFill>
                  <a:schemeClr val="tx1"/>
                </a:solidFill>
                <a:latin typeface="BlackChancery" pitchFamily="2" charset="0"/>
                <a:ea typeface="+mj-ea"/>
                <a:cs typeface="+mj-cs"/>
              </a:rPr>
              <a:t>somptueux</a:t>
            </a:r>
            <a:r>
              <a:rPr lang="en-US" sz="3800" kern="1200" dirty="0">
                <a:solidFill>
                  <a:schemeClr val="tx1"/>
                </a:solidFill>
                <a:latin typeface="BlackChancery" pitchFamily="2" charset="0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BlackChancery" pitchFamily="2" charset="0"/>
                <a:ea typeface="+mj-ea"/>
                <a:cs typeface="+mj-cs"/>
              </a:rPr>
              <a:t>mariage</a:t>
            </a:r>
            <a:r>
              <a:rPr lang="en-US" sz="3800" kern="1200" dirty="0">
                <a:solidFill>
                  <a:schemeClr val="tx1"/>
                </a:solidFill>
                <a:latin typeface="BlackChancery" pitchFamily="2" charset="0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BlackChancery" pitchFamily="2" charset="0"/>
                <a:ea typeface="+mj-ea"/>
                <a:cs typeface="+mj-cs"/>
              </a:rPr>
              <a:t>orchestré</a:t>
            </a:r>
            <a:r>
              <a:rPr lang="en-US" sz="3800" kern="1200" dirty="0">
                <a:solidFill>
                  <a:schemeClr val="tx1"/>
                </a:solidFill>
                <a:latin typeface="BlackChancery" pitchFamily="2" charset="0"/>
                <a:ea typeface="+mj-ea"/>
                <a:cs typeface="+mj-cs"/>
              </a:rPr>
              <a:t> par Henri </a:t>
            </a:r>
            <a:r>
              <a:rPr lang="en-US" sz="3800" kern="1200" dirty="0">
                <a:solidFill>
                  <a:schemeClr val="tx1"/>
                </a:solidFill>
                <a:ea typeface="+mj-ea"/>
                <a:cs typeface="+mj-cs"/>
              </a:rPr>
              <a:t>III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6C4F48-7F1A-4668-8605-EBA2F52887FF}"/>
              </a:ext>
            </a:extLst>
          </p:cNvPr>
          <p:cNvSpPr txBox="1"/>
          <p:nvPr/>
        </p:nvSpPr>
        <p:spPr>
          <a:xfrm>
            <a:off x="630936" y="2660903"/>
            <a:ext cx="4255389" cy="4032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BlackChancery" pitchFamily="2" charset="0"/>
              </a:rPr>
              <a:t>Le 9 </a:t>
            </a:r>
            <a:r>
              <a:rPr lang="en-US" sz="2800" dirty="0" err="1">
                <a:latin typeface="BlackChancery" pitchFamily="2" charset="0"/>
              </a:rPr>
              <a:t>février</a:t>
            </a:r>
            <a:r>
              <a:rPr lang="en-US" sz="2800" dirty="0">
                <a:latin typeface="BlackChancery" pitchFamily="2" charset="0"/>
              </a:rPr>
              <a:t> 1579,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BlackChancery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BlackChancery" pitchFamily="2" charset="0"/>
              </a:rPr>
              <a:t>François </a:t>
            </a:r>
            <a:r>
              <a:rPr lang="en-US" sz="2800" dirty="0" err="1">
                <a:latin typeface="BlackChancery" pitchFamily="2" charset="0"/>
              </a:rPr>
              <a:t>d’Espinay</a:t>
            </a:r>
            <a:r>
              <a:rPr lang="en-US" sz="2800" dirty="0">
                <a:latin typeface="BlackChancery" pitchFamily="2" charset="0"/>
              </a:rPr>
              <a:t> St Luc,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BlackChancery" pitchFamily="2" charset="0"/>
              </a:rPr>
              <a:t> </a:t>
            </a:r>
            <a:r>
              <a:rPr lang="en-US" sz="2800" dirty="0" err="1">
                <a:latin typeface="BlackChancery" pitchFamily="2" charset="0"/>
              </a:rPr>
              <a:t>favori</a:t>
            </a:r>
            <a:r>
              <a:rPr lang="en-US" sz="2800" dirty="0">
                <a:latin typeface="BlackChancery" pitchFamily="2" charset="0"/>
              </a:rPr>
              <a:t> du </a:t>
            </a:r>
            <a:r>
              <a:rPr lang="en-US" sz="2800" dirty="0" err="1">
                <a:latin typeface="BlackChancery" pitchFamily="2" charset="0"/>
              </a:rPr>
              <a:t>roi</a:t>
            </a:r>
            <a:r>
              <a:rPr lang="en-US" sz="2800" dirty="0">
                <a:latin typeface="BlackChancery" pitchFamily="2" charset="0"/>
              </a:rPr>
              <a:t>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BlackChancery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BlackChancery" pitchFamily="2" charset="0"/>
              </a:rPr>
              <a:t> </a:t>
            </a:r>
            <a:r>
              <a:rPr lang="en-US" sz="2800" dirty="0" err="1">
                <a:latin typeface="BlackChancery" pitchFamily="2" charset="0"/>
              </a:rPr>
              <a:t>épouse</a:t>
            </a:r>
            <a:r>
              <a:rPr lang="en-US" sz="2800" dirty="0">
                <a:latin typeface="BlackChancery" pitchFamily="2" charset="0"/>
              </a:rPr>
              <a:t>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dirty="0">
              <a:latin typeface="BlackChancery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BlackChancery" pitchFamily="2" charset="0"/>
              </a:rPr>
              <a:t>Jeanne de </a:t>
            </a:r>
            <a:r>
              <a:rPr lang="en-US" sz="2800" dirty="0" err="1">
                <a:latin typeface="BlackChancery" pitchFamily="2" charset="0"/>
              </a:rPr>
              <a:t>Cossé</a:t>
            </a:r>
            <a:r>
              <a:rPr lang="en-US" sz="2800" dirty="0">
                <a:latin typeface="BlackChancery" pitchFamily="2" charset="0"/>
              </a:rPr>
              <a:t> </a:t>
            </a:r>
            <a:r>
              <a:rPr lang="en-US" sz="2800" dirty="0" err="1">
                <a:latin typeface="BlackChancery" pitchFamily="2" charset="0"/>
              </a:rPr>
              <a:t>Brissac</a:t>
            </a:r>
            <a:endParaRPr lang="en-US" sz="2800" dirty="0">
              <a:latin typeface="BlackChancery" pitchFamily="2" charset="0"/>
            </a:endParaRPr>
          </a:p>
        </p:txBody>
      </p:sp>
      <p:pic>
        <p:nvPicPr>
          <p:cNvPr id="5" name="Image 4" descr="Une image contenant texte, cheval, extérieur, équitation&#10;&#10;Description générée automatiquement">
            <a:extLst>
              <a:ext uri="{FF2B5EF4-FFF2-40B4-BE49-F238E27FC236}">
                <a16:creationId xmlns:a16="http://schemas.microsoft.com/office/drawing/2014/main" id="{B9235B6A-B8A1-428B-8123-09945BB75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2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82BBAB7-8D32-4273-93B6-05B92CE5A979}"/>
              </a:ext>
            </a:extLst>
          </p:cNvPr>
          <p:cNvSpPr txBox="1"/>
          <p:nvPr/>
        </p:nvSpPr>
        <p:spPr>
          <a:xfrm>
            <a:off x="2028825" y="366504"/>
            <a:ext cx="1044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BlackChancery" pitchFamily="2" charset="0"/>
              </a:rPr>
              <a:t>L’ami, le fidèle, le brave, le favori a-t-il failli ?</a:t>
            </a:r>
          </a:p>
        </p:txBody>
      </p:sp>
      <p:pic>
        <p:nvPicPr>
          <p:cNvPr id="1026" name="Picture 2" descr="François d'Espinay de Saint-Luc">
            <a:extLst>
              <a:ext uri="{FF2B5EF4-FFF2-40B4-BE49-F238E27FC236}">
                <a16:creationId xmlns:a16="http://schemas.microsoft.com/office/drawing/2014/main" id="{7F34D59B-BC87-4586-BD22-7C7FC8134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7" y="1235901"/>
            <a:ext cx="4292844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796CFB-C4E2-4E9E-86CF-945EA531852B}"/>
              </a:ext>
            </a:extLst>
          </p:cNvPr>
          <p:cNvSpPr txBox="1"/>
          <p:nvPr/>
        </p:nvSpPr>
        <p:spPr>
          <a:xfrm>
            <a:off x="5972175" y="1381125"/>
            <a:ext cx="5276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BlackChancery" pitchFamily="2" charset="0"/>
              </a:rPr>
              <a:t>C’est la disgrâce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74E03A-D478-41B4-91EB-4398D2EDA0B5}"/>
              </a:ext>
            </a:extLst>
          </p:cNvPr>
          <p:cNvSpPr txBox="1"/>
          <p:nvPr/>
        </p:nvSpPr>
        <p:spPr>
          <a:xfrm>
            <a:off x="5972175" y="2257425"/>
            <a:ext cx="51720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lackChancery" pitchFamily="2" charset="0"/>
              </a:rPr>
              <a:t>La véritable raison est encore inconnue à ce jour.</a:t>
            </a:r>
          </a:p>
          <a:p>
            <a:r>
              <a:rPr lang="fr-FR" sz="2400" dirty="0">
                <a:latin typeface="BlackChancery" pitchFamily="2" charset="0"/>
              </a:rPr>
              <a:t>Les hypothèses les plus farfelues* ont été formulées à la cour…..Henri </a:t>
            </a:r>
            <a:r>
              <a:rPr lang="fr-FR" sz="2400" dirty="0"/>
              <a:t>III</a:t>
            </a:r>
            <a:r>
              <a:rPr lang="fr-FR" sz="2400" dirty="0">
                <a:latin typeface="BlackChancery" pitchFamily="2" charset="0"/>
              </a:rPr>
              <a:t> l’écarte définitivement.</a:t>
            </a:r>
          </a:p>
          <a:p>
            <a:endParaRPr lang="fr-FR" sz="2400" dirty="0">
              <a:latin typeface="BlackChancery" pitchFamily="2" charset="0"/>
            </a:endParaRPr>
          </a:p>
          <a:p>
            <a:endParaRPr lang="fr-FR" sz="2400" dirty="0">
              <a:latin typeface="BlackChancery" pitchFamily="2" charset="0"/>
            </a:endParaRPr>
          </a:p>
          <a:p>
            <a:r>
              <a:rPr lang="fr-FR" sz="2400" dirty="0">
                <a:latin typeface="BlackChancery" pitchFamily="2" charset="0"/>
              </a:rPr>
              <a:t>François d’</a:t>
            </a:r>
            <a:r>
              <a:rPr lang="fr-FR" sz="2400" dirty="0" err="1">
                <a:latin typeface="BlackChancery" pitchFamily="2" charset="0"/>
              </a:rPr>
              <a:t>Espinay</a:t>
            </a:r>
            <a:r>
              <a:rPr lang="fr-FR" sz="2400" dirty="0">
                <a:latin typeface="BlackChancery" pitchFamily="2" charset="0"/>
              </a:rPr>
              <a:t> se retire dans son gouvernement de Brouage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75264B-4AEE-4DCD-938C-910C2B4B56B8}"/>
              </a:ext>
            </a:extLst>
          </p:cNvPr>
          <p:cNvSpPr txBox="1"/>
          <p:nvPr/>
        </p:nvSpPr>
        <p:spPr>
          <a:xfrm>
            <a:off x="10163175" y="6410325"/>
            <a:ext cx="544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BlackChancery" pitchFamily="2" charset="0"/>
              </a:rPr>
              <a:t>* Voir biographie</a:t>
            </a:r>
          </a:p>
        </p:txBody>
      </p:sp>
    </p:spTree>
    <p:extLst>
      <p:ext uri="{BB962C8B-B14F-4D97-AF65-F5344CB8AC3E}">
        <p14:creationId xmlns:p14="http://schemas.microsoft.com/office/powerpoint/2010/main" val="3762961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1">
                <a:lumMod val="60000"/>
                <a:lumOff val="40000"/>
                <a:alpha val="62000"/>
              </a:schemeClr>
            </a:gs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onologie: Henri IV de France Biographie">
            <a:extLst>
              <a:ext uri="{FF2B5EF4-FFF2-40B4-BE49-F238E27FC236}">
                <a16:creationId xmlns:a16="http://schemas.microsoft.com/office/drawing/2014/main" id="{5F934D6F-B1A5-4230-92E1-BA66492D5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3821"/>
          <a:stretch/>
        </p:blipFill>
        <p:spPr bwMode="auto">
          <a:xfrm>
            <a:off x="71042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1EEE83-11D7-44EF-86BB-6D84ECFAC4AB}"/>
              </a:ext>
            </a:extLst>
          </p:cNvPr>
          <p:cNvSpPr txBox="1"/>
          <p:nvPr/>
        </p:nvSpPr>
        <p:spPr>
          <a:xfrm>
            <a:off x="5277328" y="640082"/>
            <a:ext cx="6274591" cy="14372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BlackChancery" pitchFamily="2" charset="0"/>
                <a:ea typeface="+mj-ea"/>
                <a:cs typeface="+mj-cs"/>
              </a:rPr>
              <a:t>Retour </a:t>
            </a:r>
            <a:r>
              <a:rPr lang="en-US" sz="4400" dirty="0" err="1">
                <a:latin typeface="BlackChancery" pitchFamily="2" charset="0"/>
                <a:ea typeface="+mj-ea"/>
                <a:cs typeface="+mj-cs"/>
              </a:rPr>
              <a:t>triomphal</a:t>
            </a:r>
            <a:r>
              <a:rPr lang="en-US" sz="4400" dirty="0">
                <a:latin typeface="BlackChancery" pitchFamily="2" charset="0"/>
                <a:ea typeface="+mj-ea"/>
                <a:cs typeface="+mj-cs"/>
              </a:rPr>
              <a:t> aux </a:t>
            </a:r>
            <a:r>
              <a:rPr lang="en-US" sz="4400" dirty="0" err="1">
                <a:latin typeface="BlackChancery" pitchFamily="2" charset="0"/>
                <a:ea typeface="+mj-ea"/>
                <a:cs typeface="+mj-cs"/>
              </a:rPr>
              <a:t>côtés</a:t>
            </a:r>
            <a:r>
              <a:rPr lang="en-US" sz="4400" dirty="0">
                <a:latin typeface="BlackChancery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latin typeface="BlackChancery" pitchFamily="2" charset="0"/>
                <a:ea typeface="+mj-ea"/>
                <a:cs typeface="+mj-cs"/>
              </a:rPr>
              <a:t>d’Henri</a:t>
            </a:r>
            <a:r>
              <a:rPr lang="en-US" sz="4400" dirty="0">
                <a:latin typeface="BlackChancery" pitchFamily="2" charset="0"/>
                <a:ea typeface="+mj-ea"/>
                <a:cs typeface="+mj-cs"/>
              </a:rPr>
              <a:t> </a:t>
            </a:r>
            <a:r>
              <a:rPr lang="en-US" sz="4400" dirty="0">
                <a:ea typeface="+mj-ea"/>
                <a:cs typeface="+mj-cs"/>
              </a:rPr>
              <a:t>IV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431716-C5AB-44B6-9477-B601FC440783}"/>
              </a:ext>
            </a:extLst>
          </p:cNvPr>
          <p:cNvSpPr txBox="1"/>
          <p:nvPr/>
        </p:nvSpPr>
        <p:spPr>
          <a:xfrm>
            <a:off x="5610687" y="2325950"/>
            <a:ext cx="6036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BlackChancery" pitchFamily="2" charset="0"/>
              </a:rPr>
              <a:t>Le roi apprécie sa fidélité et sa grande bravoure.</a:t>
            </a:r>
          </a:p>
          <a:p>
            <a:endParaRPr lang="fr-FR" sz="3200" dirty="0">
              <a:latin typeface="BlackChancery" pitchFamily="2" charset="0"/>
            </a:endParaRPr>
          </a:p>
          <a:p>
            <a:endParaRPr lang="fr-FR" sz="3200" dirty="0">
              <a:latin typeface="BlackChancery" pitchFamily="2" charset="0"/>
            </a:endParaRPr>
          </a:p>
          <a:p>
            <a:r>
              <a:rPr lang="fr-FR" sz="3200" dirty="0">
                <a:latin typeface="BlackChancery" pitchFamily="2" charset="0"/>
              </a:rPr>
              <a:t>Il le couvre de distinctions et lui confie de grandes missions, notamment la négociation de la reddition de Paris, qu’il mène brillamment.</a:t>
            </a:r>
          </a:p>
        </p:txBody>
      </p:sp>
    </p:spTree>
    <p:extLst>
      <p:ext uri="{BB962C8B-B14F-4D97-AF65-F5344CB8AC3E}">
        <p14:creationId xmlns:p14="http://schemas.microsoft.com/office/powerpoint/2010/main" val="300508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magasin, groupe, vente&#10;&#10;Description générée automatiquement">
            <a:extLst>
              <a:ext uri="{FF2B5EF4-FFF2-40B4-BE49-F238E27FC236}">
                <a16:creationId xmlns:a16="http://schemas.microsoft.com/office/drawing/2014/main" id="{438EA039-714A-4917-9A7E-0EDE1BC28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223837"/>
            <a:ext cx="7267575" cy="40369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15D1F51-C9F9-4301-914E-05B0842135F8}"/>
              </a:ext>
            </a:extLst>
          </p:cNvPr>
          <p:cNvSpPr txBox="1"/>
          <p:nvPr/>
        </p:nvSpPr>
        <p:spPr>
          <a:xfrm>
            <a:off x="800100" y="4462417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BlackChancery" pitchFamily="2" charset="0"/>
              </a:rPr>
              <a:t>L’entrée d’Henri </a:t>
            </a:r>
            <a:r>
              <a:rPr lang="fr-FR" sz="3200" dirty="0"/>
              <a:t>IV</a:t>
            </a:r>
            <a:r>
              <a:rPr lang="fr-FR" sz="3200" dirty="0">
                <a:latin typeface="BlackChancery" pitchFamily="2" charset="0"/>
              </a:rPr>
              <a:t> dans Paris </a:t>
            </a:r>
          </a:p>
          <a:p>
            <a:pPr algn="ctr"/>
            <a:r>
              <a:rPr lang="fr-FR" sz="3200" dirty="0">
                <a:latin typeface="BlackChancery" pitchFamily="2" charset="0"/>
              </a:rPr>
              <a:t>au premier plan sur la droite , </a:t>
            </a:r>
          </a:p>
          <a:p>
            <a:pPr algn="ctr"/>
            <a:r>
              <a:rPr lang="fr-FR" sz="3200" dirty="0">
                <a:latin typeface="BlackChancery" pitchFamily="2" charset="0"/>
              </a:rPr>
              <a:t>vêtu d’une étole rouge, François d’</a:t>
            </a:r>
            <a:r>
              <a:rPr lang="fr-FR" sz="3200" dirty="0" err="1">
                <a:latin typeface="BlackChancery" pitchFamily="2" charset="0"/>
              </a:rPr>
              <a:t>Espinay</a:t>
            </a:r>
            <a:endParaRPr lang="fr-FR" sz="3200" dirty="0">
              <a:latin typeface="BlackChancery" pitchFamily="2" charset="0"/>
            </a:endParaRPr>
          </a:p>
        </p:txBody>
      </p:sp>
      <p:sp>
        <p:nvSpPr>
          <p:cNvPr id="7" name="Flèche : courbe vers le haut 6">
            <a:extLst>
              <a:ext uri="{FF2B5EF4-FFF2-40B4-BE49-F238E27FC236}">
                <a16:creationId xmlns:a16="http://schemas.microsoft.com/office/drawing/2014/main" id="{C1EAC5C4-7E7E-4F61-8070-AF29504329EB}"/>
              </a:ext>
            </a:extLst>
          </p:cNvPr>
          <p:cNvSpPr/>
          <p:nvPr/>
        </p:nvSpPr>
        <p:spPr>
          <a:xfrm rot="16200000">
            <a:off x="8525407" y="2691229"/>
            <a:ext cx="4500978" cy="2180717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5C0EE6-2ECE-4B6C-AC48-DD70BFF98D8A}"/>
              </a:ext>
            </a:extLst>
          </p:cNvPr>
          <p:cNvSpPr txBox="1"/>
          <p:nvPr/>
        </p:nvSpPr>
        <p:spPr>
          <a:xfrm>
            <a:off x="1926455" y="6356412"/>
            <a:ext cx="1175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Toile de François Gérard exposée dans la galerie des Batailles du château de Versailles</a:t>
            </a:r>
          </a:p>
        </p:txBody>
      </p:sp>
    </p:spTree>
    <p:extLst>
      <p:ext uri="{BB962C8B-B14F-4D97-AF65-F5344CB8AC3E}">
        <p14:creationId xmlns:p14="http://schemas.microsoft.com/office/powerpoint/2010/main" val="147357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acre d'Henri IV — Wikipédia">
            <a:extLst>
              <a:ext uri="{FF2B5EF4-FFF2-40B4-BE49-F238E27FC236}">
                <a16:creationId xmlns:a16="http://schemas.microsoft.com/office/drawing/2014/main" id="{7BF46CC7-66E7-4C64-BE63-74379DFF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371475"/>
            <a:ext cx="567795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2EF97FA-F79C-4DA7-B05B-94300C7AA071}"/>
              </a:ext>
            </a:extLst>
          </p:cNvPr>
          <p:cNvSpPr txBox="1"/>
          <p:nvPr/>
        </p:nvSpPr>
        <p:spPr>
          <a:xfrm>
            <a:off x="6848475" y="1685925"/>
            <a:ext cx="4162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BlackChancery" pitchFamily="2" charset="0"/>
              </a:rPr>
              <a:t>Lors du sacre de Henri IV, c’est François d’</a:t>
            </a:r>
            <a:r>
              <a:rPr lang="fr-FR" sz="3200" dirty="0" err="1">
                <a:latin typeface="BlackChancery" pitchFamily="2" charset="0"/>
              </a:rPr>
              <a:t>Espinay</a:t>
            </a:r>
            <a:r>
              <a:rPr lang="fr-FR" sz="3200" dirty="0">
                <a:latin typeface="BlackChancery" pitchFamily="2" charset="0"/>
              </a:rPr>
              <a:t> qui tient la pointe du manteau du roi.</a:t>
            </a:r>
          </a:p>
        </p:txBody>
      </p:sp>
    </p:spTree>
    <p:extLst>
      <p:ext uri="{BB962C8B-B14F-4D97-AF65-F5344CB8AC3E}">
        <p14:creationId xmlns:p14="http://schemas.microsoft.com/office/powerpoint/2010/main" val="772584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4ED69D6-E072-4249-8B62-2F804809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00100"/>
            <a:ext cx="5962649" cy="47910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EA7F23F-03AF-49BF-9342-7BBAC05F6031}"/>
              </a:ext>
            </a:extLst>
          </p:cNvPr>
          <p:cNvSpPr txBox="1"/>
          <p:nvPr/>
        </p:nvSpPr>
        <p:spPr>
          <a:xfrm>
            <a:off x="7445499" y="582067"/>
            <a:ext cx="40481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lackChancery" pitchFamily="2" charset="0"/>
              </a:rPr>
              <a:t>A 43 ans, François d’</a:t>
            </a:r>
            <a:r>
              <a:rPr lang="fr-FR" sz="2800" dirty="0" err="1">
                <a:latin typeface="BlackChancery" pitchFamily="2" charset="0"/>
              </a:rPr>
              <a:t>Espinay</a:t>
            </a:r>
            <a:r>
              <a:rPr lang="fr-FR" sz="2800" dirty="0">
                <a:latin typeface="BlackChancery" pitchFamily="2" charset="0"/>
              </a:rPr>
              <a:t> St Luc meurt à la bataille d’Amiens d’un tir d’arquebuse à la tête.</a:t>
            </a:r>
          </a:p>
          <a:p>
            <a:endParaRPr lang="fr-FR" sz="2800" dirty="0">
              <a:latin typeface="BlackChancery" pitchFamily="2" charset="0"/>
            </a:endParaRPr>
          </a:p>
          <a:p>
            <a:r>
              <a:rPr lang="fr-FR" sz="2800" dirty="0">
                <a:latin typeface="BlackChancery" pitchFamily="2" charset="0"/>
              </a:rPr>
              <a:t>Il sera enterré avec les honneurs à la chapelle d’Orléans du couvent des Célestins (aujourd’hui disparu), près des sépultures des rois et nobles de haute lignée. Son cœur est enterré à St Luc</a:t>
            </a:r>
          </a:p>
        </p:txBody>
      </p:sp>
    </p:spTree>
    <p:extLst>
      <p:ext uri="{BB962C8B-B14F-4D97-AF65-F5344CB8AC3E}">
        <p14:creationId xmlns:p14="http://schemas.microsoft.com/office/powerpoint/2010/main" val="229812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FFB89AE-7DA0-4079-A7B6-0070D73A7007}"/>
              </a:ext>
            </a:extLst>
          </p:cNvPr>
          <p:cNvSpPr txBox="1"/>
          <p:nvPr/>
        </p:nvSpPr>
        <p:spPr>
          <a:xfrm>
            <a:off x="4381500" y="190500"/>
            <a:ext cx="68484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BlackChancery" pitchFamily="2" charset="0"/>
              </a:rPr>
              <a:t>			1597 </a:t>
            </a:r>
          </a:p>
          <a:p>
            <a:endParaRPr lang="fr-FR" sz="3600" dirty="0">
              <a:latin typeface="BlackChancery" pitchFamily="2" charset="0"/>
            </a:endParaRPr>
          </a:p>
          <a:p>
            <a:r>
              <a:rPr lang="fr-FR" sz="2400" dirty="0">
                <a:latin typeface="BlackChancery" pitchFamily="2" charset="0"/>
              </a:rPr>
              <a:t>Ainsi s’achève la vie de l’homme dont on a dit qu’il était doué d'un esprit plein de vivacité et d'agrément, </a:t>
            </a:r>
          </a:p>
          <a:p>
            <a:r>
              <a:rPr lang="fr-FR" sz="2400" dirty="0">
                <a:latin typeface="BlackChancery" pitchFamily="2" charset="0"/>
              </a:rPr>
              <a:t>qu'il sut orner par la culture des lettres,</a:t>
            </a:r>
          </a:p>
          <a:p>
            <a:endParaRPr lang="fr-FR" sz="2400" dirty="0">
              <a:latin typeface="BlackChancery" pitchFamily="2" charset="0"/>
            </a:endParaRPr>
          </a:p>
          <a:p>
            <a:r>
              <a:rPr lang="fr-FR" sz="2400" dirty="0">
                <a:latin typeface="BlackChancery" pitchFamily="2" charset="0"/>
              </a:rPr>
              <a:t> Il était recherché pour la droiture de son caractère et l'aménité de ses </a:t>
            </a:r>
            <a:r>
              <a:rPr lang="fr-FR" sz="2400" dirty="0" err="1">
                <a:latin typeface="BlackChancery" pitchFamily="2" charset="0"/>
              </a:rPr>
              <a:t>moeurs</a:t>
            </a:r>
            <a:r>
              <a:rPr lang="fr-FR" sz="2400" dirty="0">
                <a:latin typeface="BlackChancery" pitchFamily="2" charset="0"/>
              </a:rPr>
              <a:t> </a:t>
            </a:r>
          </a:p>
          <a:p>
            <a:r>
              <a:rPr lang="fr-FR" sz="2400" dirty="0">
                <a:latin typeface="BlackChancery" pitchFamily="2" charset="0"/>
              </a:rPr>
              <a:t>auxquelles se joignaient des avantages physiques qui en firent un des plus beaux cavaliers</a:t>
            </a:r>
            <a:br>
              <a:rPr lang="fr-FR" sz="2400" dirty="0">
                <a:latin typeface="BlackChancery" pitchFamily="2" charset="0"/>
              </a:rPr>
            </a:br>
            <a:r>
              <a:rPr lang="fr-FR" sz="2400" dirty="0">
                <a:latin typeface="BlackChancery" pitchFamily="2" charset="0"/>
              </a:rPr>
              <a:t>de son temps. </a:t>
            </a:r>
          </a:p>
          <a:p>
            <a:r>
              <a:rPr lang="fr-FR" sz="2400" dirty="0">
                <a:latin typeface="BlackChancery" pitchFamily="2" charset="0"/>
              </a:rPr>
              <a:t>Il devint l'un des gentilshommes les plus dévoués et les plus remarquables par sa bravoure et par ses</a:t>
            </a:r>
            <a:br>
              <a:rPr lang="fr-FR" sz="2400" dirty="0">
                <a:latin typeface="BlackChancery" pitchFamily="2" charset="0"/>
              </a:rPr>
            </a:br>
            <a:r>
              <a:rPr lang="fr-FR" sz="2400" dirty="0">
                <a:latin typeface="BlackChancery" pitchFamily="2" charset="0"/>
              </a:rPr>
              <a:t>bons conseils.(</a:t>
            </a:r>
            <a:r>
              <a:rPr lang="fr-FR" sz="1000" dirty="0">
                <a:latin typeface="BlackChancery" pitchFamily="2" charset="0"/>
              </a:rPr>
              <a:t>notice historique et biographie de la Famille St Luc – BNF</a:t>
            </a:r>
            <a:r>
              <a:rPr lang="fr-FR" sz="2400" dirty="0">
                <a:latin typeface="BlackChancery" pitchFamily="2" charset="0"/>
              </a:rPr>
              <a:t>)</a:t>
            </a:r>
          </a:p>
          <a:p>
            <a:endParaRPr lang="fr-FR" dirty="0"/>
          </a:p>
        </p:txBody>
      </p:sp>
      <p:pic>
        <p:nvPicPr>
          <p:cNvPr id="4" name="Image 3" descr="Une image contenant texte, livre, intérieur&#10;&#10;Description générée automatiquement">
            <a:extLst>
              <a:ext uri="{FF2B5EF4-FFF2-40B4-BE49-F238E27FC236}">
                <a16:creationId xmlns:a16="http://schemas.microsoft.com/office/drawing/2014/main" id="{45DDBE0A-BBE3-4F85-B6DE-84EF719F5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695325"/>
            <a:ext cx="3580228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49422A-5AB0-43AF-8E10-400E30BBC1D2}"/>
              </a:ext>
            </a:extLst>
          </p:cNvPr>
          <p:cNvSpPr/>
          <p:nvPr/>
        </p:nvSpPr>
        <p:spPr>
          <a:xfrm>
            <a:off x="962025" y="5885996"/>
            <a:ext cx="1118383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dirty="0">
                <a:solidFill>
                  <a:srgbClr val="FFFF00"/>
                </a:solidFill>
                <a:latin typeface="BlackChance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Oncques faillir = ne jamais faillir : devise de la famille D’</a:t>
            </a:r>
            <a:r>
              <a:rPr lang="fr-FR" sz="2800" dirty="0" err="1">
                <a:solidFill>
                  <a:srgbClr val="FFFF00"/>
                </a:solidFill>
                <a:latin typeface="BlackChance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espinay</a:t>
            </a:r>
            <a:r>
              <a:rPr lang="fr-FR" sz="2800" dirty="0">
                <a:solidFill>
                  <a:srgbClr val="FFFF00"/>
                </a:solidFill>
                <a:latin typeface="BlackChancer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St Luc</a:t>
            </a:r>
            <a:endParaRPr lang="fr-FR" sz="2800" dirty="0">
              <a:solidFill>
                <a:srgbClr val="FFFF00"/>
              </a:solidFill>
              <a:effectLst/>
              <a:latin typeface="BlackChancer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9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C5902BA-D4C5-4B4E-914B-9976016B3779}"/>
              </a:ext>
            </a:extLst>
          </p:cNvPr>
          <p:cNvSpPr txBox="1"/>
          <p:nvPr/>
        </p:nvSpPr>
        <p:spPr>
          <a:xfrm>
            <a:off x="594804" y="248575"/>
            <a:ext cx="1112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projet : restaurer la sépulture de François d’</a:t>
            </a:r>
            <a:r>
              <a:rPr lang="fr-FR" dirty="0" err="1"/>
              <a:t>Espinay</a:t>
            </a:r>
            <a:r>
              <a:rPr lang="fr-FR" dirty="0"/>
              <a:t> St Luc, parce que nous sommes fiers qu’il ait été le seigneur de notre village et au regard de l’intérêt historique qu’il représente</a:t>
            </a:r>
          </a:p>
        </p:txBody>
      </p:sp>
      <p:pic>
        <p:nvPicPr>
          <p:cNvPr id="4" name="Image 3" descr="Une image contenant texte, livre, intérieur&#10;&#10;Description générée automatiquement">
            <a:extLst>
              <a:ext uri="{FF2B5EF4-FFF2-40B4-BE49-F238E27FC236}">
                <a16:creationId xmlns:a16="http://schemas.microsoft.com/office/drawing/2014/main" id="{70C775CE-8FA6-456D-AC07-D74DB7310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52" y="1995487"/>
            <a:ext cx="2245101" cy="2867025"/>
          </a:xfrm>
          <a:prstGeom prst="rect">
            <a:avLst/>
          </a:prstGeom>
        </p:spPr>
      </p:pic>
      <p:pic>
        <p:nvPicPr>
          <p:cNvPr id="5" name="Picture 2" descr="François d'Espinay de Saint-Luc">
            <a:extLst>
              <a:ext uri="{FF2B5EF4-FFF2-40B4-BE49-F238E27FC236}">
                <a16:creationId xmlns:a16="http://schemas.microsoft.com/office/drawing/2014/main" id="{D89E67C4-AC39-47F2-B2C6-F68E0DCA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5" y="2197710"/>
            <a:ext cx="2114028" cy="246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0F222D5-ABD5-47BD-8B07-750AF6252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6" y="4420531"/>
            <a:ext cx="2724150" cy="2188894"/>
          </a:xfrm>
          <a:prstGeom prst="rect">
            <a:avLst/>
          </a:prstGeom>
        </p:spPr>
      </p:pic>
      <p:pic>
        <p:nvPicPr>
          <p:cNvPr id="8" name="Image 7" descr="Une image contenant herbe, extérieur, terrain, pierre tombale&#10;&#10;Description générée automatiquement">
            <a:extLst>
              <a:ext uri="{FF2B5EF4-FFF2-40B4-BE49-F238E27FC236}">
                <a16:creationId xmlns:a16="http://schemas.microsoft.com/office/drawing/2014/main" id="{E9601B35-FA9B-40AF-A41E-22BA054D9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1" y="1235902"/>
            <a:ext cx="2286000" cy="3048000"/>
          </a:xfrm>
          <a:prstGeom prst="rect">
            <a:avLst/>
          </a:prstGeom>
        </p:spPr>
      </p:pic>
      <p:pic>
        <p:nvPicPr>
          <p:cNvPr id="10" name="Image 9" descr="Une image contenant herbe, extérieur, nature, arbre&#10;&#10;Description générée automatiquement">
            <a:extLst>
              <a:ext uri="{FF2B5EF4-FFF2-40B4-BE49-F238E27FC236}">
                <a16:creationId xmlns:a16="http://schemas.microsoft.com/office/drawing/2014/main" id="{CFB5235B-FBA5-4FAB-8495-96C96ECD5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1235902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1F1FEFB-4CB7-4751-8FBA-455DE249D137}"/>
              </a:ext>
            </a:extLst>
          </p:cNvPr>
          <p:cNvSpPr txBox="1"/>
          <p:nvPr/>
        </p:nvSpPr>
        <p:spPr>
          <a:xfrm>
            <a:off x="895350" y="409575"/>
            <a:ext cx="98012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sépulture actuelle a fait l’objet d’une mesure conservatoire et a été enlevée par Monsieur Guillemin de la société TERH, entreprise de restauration patrimoniale. </a:t>
            </a:r>
          </a:p>
          <a:p>
            <a:endParaRPr lang="fr-FR" sz="2400" dirty="0"/>
          </a:p>
          <a:p>
            <a:r>
              <a:rPr lang="fr-FR" sz="2400" dirty="0"/>
              <a:t>Elle est mise à l’abri, va être nettoyée et exposée dans la chapelle de St Luc, autrefois chapelle du château.</a:t>
            </a:r>
          </a:p>
          <a:p>
            <a:endParaRPr lang="fr-FR" dirty="0"/>
          </a:p>
        </p:txBody>
      </p:sp>
      <p:pic>
        <p:nvPicPr>
          <p:cNvPr id="3" name="Image 2" descr="Une image contenant herbe, extérieur, terrain, pierre tombale&#10;&#10;Description générée automatiquement">
            <a:extLst>
              <a:ext uri="{FF2B5EF4-FFF2-40B4-BE49-F238E27FC236}">
                <a16:creationId xmlns:a16="http://schemas.microsoft.com/office/drawing/2014/main" id="{B0BE374B-3B4F-477C-A8F8-034E47E2A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1" y="2788477"/>
            <a:ext cx="2286000" cy="3048000"/>
          </a:xfrm>
          <a:prstGeom prst="rect">
            <a:avLst/>
          </a:prstGeom>
        </p:spPr>
      </p:pic>
      <p:pic>
        <p:nvPicPr>
          <p:cNvPr id="5" name="Image 4" descr="Une image contenant ciel, extérieur, maison&#10;&#10;Description générée automatiquement">
            <a:extLst>
              <a:ext uri="{FF2B5EF4-FFF2-40B4-BE49-F238E27FC236}">
                <a16:creationId xmlns:a16="http://schemas.microsoft.com/office/drawing/2014/main" id="{A10B04F8-671D-45C9-8A21-93F3B0274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5" y="2403635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20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3A9C7D-F863-455B-92F1-8279117742FB}"/>
              </a:ext>
            </a:extLst>
          </p:cNvPr>
          <p:cNvSpPr txBox="1"/>
          <p:nvPr/>
        </p:nvSpPr>
        <p:spPr>
          <a:xfrm>
            <a:off x="933450" y="504825"/>
            <a:ext cx="1048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société TERH va reproduire la sépulture à l’identique en respectant les matériaux et la gravure d’époque. </a:t>
            </a:r>
          </a:p>
          <a:p>
            <a:endParaRPr lang="fr-FR" dirty="0"/>
          </a:p>
          <a:p>
            <a:r>
              <a:rPr lang="fr-FR" dirty="0"/>
              <a:t>Monsieur Guillemin nous a fait plusieurs propositions de mise en valeur de la sépulture parmi lesquelles , celles ci.</a:t>
            </a:r>
          </a:p>
        </p:txBody>
      </p:sp>
    </p:spTree>
    <p:extLst>
      <p:ext uri="{BB962C8B-B14F-4D97-AF65-F5344CB8AC3E}">
        <p14:creationId xmlns:p14="http://schemas.microsoft.com/office/powerpoint/2010/main" val="43615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6C16901D-E366-43ED-9BEC-353379E3C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182">
            <a:off x="726909" y="622547"/>
            <a:ext cx="4762500" cy="4762500"/>
          </a:xfrm>
          <a:prstGeom prst="rect">
            <a:avLst/>
          </a:prstGeom>
        </p:spPr>
      </p:pic>
      <p:pic>
        <p:nvPicPr>
          <p:cNvPr id="5" name="Image 4" descr="Une image contenant herbe, extérieur, arbre, ciel&#10;&#10;Description générée automatiquement">
            <a:extLst>
              <a:ext uri="{FF2B5EF4-FFF2-40B4-BE49-F238E27FC236}">
                <a16:creationId xmlns:a16="http://schemas.microsoft.com/office/drawing/2014/main" id="{2CB562E2-F4A7-4832-9674-CF1A57B83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685">
            <a:off x="6096000" y="600075"/>
            <a:ext cx="4572000" cy="3429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F936CD-2576-40B5-A72D-6CDC47034028}"/>
              </a:ext>
            </a:extLst>
          </p:cNvPr>
          <p:cNvSpPr txBox="1"/>
          <p:nvPr/>
        </p:nvSpPr>
        <p:spPr>
          <a:xfrm>
            <a:off x="6781800" y="4791074"/>
            <a:ext cx="517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lackChancery" pitchFamily="2" charset="0"/>
              </a:rPr>
              <a:t>C’est ici que l’histoire commence</a:t>
            </a:r>
          </a:p>
        </p:txBody>
      </p:sp>
      <p:sp>
        <p:nvSpPr>
          <p:cNvPr id="7" name="Flèche : courbe vers le haut 6">
            <a:extLst>
              <a:ext uri="{FF2B5EF4-FFF2-40B4-BE49-F238E27FC236}">
                <a16:creationId xmlns:a16="http://schemas.microsoft.com/office/drawing/2014/main" id="{4EDD9B7B-75FD-41D9-A5B2-0DF59E2D55B2}"/>
              </a:ext>
            </a:extLst>
          </p:cNvPr>
          <p:cNvSpPr/>
          <p:nvPr/>
        </p:nvSpPr>
        <p:spPr>
          <a:xfrm rot="12767657">
            <a:off x="3880614" y="3580646"/>
            <a:ext cx="3059176" cy="7017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271E7D-F886-4DEB-8088-298D4431BEA2}"/>
              </a:ext>
            </a:extLst>
          </p:cNvPr>
          <p:cNvSpPr txBox="1"/>
          <p:nvPr/>
        </p:nvSpPr>
        <p:spPr>
          <a:xfrm>
            <a:off x="2601156" y="3355759"/>
            <a:ext cx="1171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lackChancery" pitchFamily="2" charset="0"/>
              </a:rPr>
              <a:t>Saint-Luc</a:t>
            </a:r>
          </a:p>
        </p:txBody>
      </p:sp>
    </p:spTree>
    <p:extLst>
      <p:ext uri="{BB962C8B-B14F-4D97-AF65-F5344CB8AC3E}">
        <p14:creationId xmlns:p14="http://schemas.microsoft.com/office/powerpoint/2010/main" val="3616519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912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2C3F21B-80FC-4BF4-AC9D-21663F55E6E4}"/>
              </a:ext>
            </a:extLst>
          </p:cNvPr>
          <p:cNvSpPr txBox="1"/>
          <p:nvPr/>
        </p:nvSpPr>
        <p:spPr>
          <a:xfrm>
            <a:off x="695325" y="561975"/>
            <a:ext cx="106108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Nous remercions le département qui nous a octroyé une dotation de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Avec le lancement de la souscription, nous espérons obtenir la somme de 7 000 €, qui nous manque pour mener à bien ce projet.</a:t>
            </a:r>
          </a:p>
          <a:p>
            <a:endParaRPr lang="fr-FR" dirty="0"/>
          </a:p>
          <a:p>
            <a:r>
              <a:rPr lang="fr-FR" dirty="0"/>
              <a:t>Merci aux premiers donateurs et à tous ceux qui vont suivre 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5400" dirty="0"/>
              <a:t>Nous avons besoin de vous  !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543752-9F38-4B2E-8648-9B2B2ABDF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51" y="4532293"/>
            <a:ext cx="1940984" cy="21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82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236E8C1-21B5-44F3-8FC5-5A16A704699C}"/>
              </a:ext>
            </a:extLst>
          </p:cNvPr>
          <p:cNvSpPr txBox="1"/>
          <p:nvPr/>
        </p:nvSpPr>
        <p:spPr>
          <a:xfrm>
            <a:off x="6960093" y="443883"/>
            <a:ext cx="4838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lackChancery" pitchFamily="2" charset="0"/>
              </a:rPr>
              <a:t>Au fond de notre petit cimetière,</a:t>
            </a:r>
          </a:p>
          <a:p>
            <a:endParaRPr lang="fr-FR" sz="2400" dirty="0">
              <a:latin typeface="BlackChancery" pitchFamily="2" charset="0"/>
            </a:endParaRPr>
          </a:p>
          <a:p>
            <a:r>
              <a:rPr lang="fr-FR" sz="2400" dirty="0">
                <a:latin typeface="BlackChancery" pitchFamily="2" charset="0"/>
              </a:rPr>
              <a:t>Une découverte étonnante ….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ABB391-A643-4714-8484-A705B1037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8256" y="2215712"/>
            <a:ext cx="4572000" cy="3429000"/>
          </a:xfrm>
          <a:prstGeom prst="rect">
            <a:avLst/>
          </a:prstGeom>
        </p:spPr>
      </p:pic>
      <p:pic>
        <p:nvPicPr>
          <p:cNvPr id="10" name="Image 9" descr="Une image contenant arbre, extérieur, clôture&#10;&#10;Description générée automatiquement">
            <a:extLst>
              <a:ext uri="{FF2B5EF4-FFF2-40B4-BE49-F238E27FC236}">
                <a16:creationId xmlns:a16="http://schemas.microsoft.com/office/drawing/2014/main" id="{CB3E3EA9-A2C1-4549-8D2B-55C501AC6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543" y="588148"/>
            <a:ext cx="5415379" cy="40615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C16018D-754B-47AD-97E9-796686BCC121}"/>
              </a:ext>
            </a:extLst>
          </p:cNvPr>
          <p:cNvSpPr txBox="1"/>
          <p:nvPr/>
        </p:nvSpPr>
        <p:spPr>
          <a:xfrm>
            <a:off x="639192" y="5663953"/>
            <a:ext cx="6320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BlackChancery" pitchFamily="2" charset="0"/>
              </a:rPr>
              <a:t>La sépulture d’un personnage important, semble-t-il….</a:t>
            </a:r>
          </a:p>
        </p:txBody>
      </p:sp>
    </p:spTree>
    <p:extLst>
      <p:ext uri="{BB962C8B-B14F-4D97-AF65-F5344CB8AC3E}">
        <p14:creationId xmlns:p14="http://schemas.microsoft.com/office/powerpoint/2010/main" val="76165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3000DA-E9FD-4EAE-9FCA-EF6A26D47890}"/>
              </a:ext>
            </a:extLst>
          </p:cNvPr>
          <p:cNvSpPr txBox="1"/>
          <p:nvPr/>
        </p:nvSpPr>
        <p:spPr>
          <a:xfrm>
            <a:off x="238126" y="2333297"/>
            <a:ext cx="5219696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BlackChancery" pitchFamily="2" charset="0"/>
              </a:rPr>
              <a:t>Des </a:t>
            </a:r>
            <a:r>
              <a:rPr lang="en-US" sz="3200" dirty="0" err="1">
                <a:latin typeface="BlackChancery" pitchFamily="2" charset="0"/>
              </a:rPr>
              <a:t>recherches</a:t>
            </a:r>
            <a:r>
              <a:rPr lang="en-US" sz="3200" dirty="0">
                <a:latin typeface="BlackChancery" pitchFamily="2" charset="0"/>
              </a:rPr>
              <a:t> </a:t>
            </a:r>
            <a:r>
              <a:rPr lang="en-US" sz="3200" dirty="0" err="1">
                <a:latin typeface="BlackChancery" pitchFamily="2" charset="0"/>
              </a:rPr>
              <a:t>longues</a:t>
            </a:r>
            <a:r>
              <a:rPr lang="en-US" sz="3200" dirty="0">
                <a:latin typeface="BlackChancery" pitchFamily="2" charset="0"/>
              </a:rPr>
              <a:t> et </a:t>
            </a:r>
            <a:r>
              <a:rPr lang="en-US" sz="3200" dirty="0" err="1">
                <a:latin typeface="BlackChancery" pitchFamily="2" charset="0"/>
              </a:rPr>
              <a:t>fructueuses</a:t>
            </a:r>
            <a:r>
              <a:rPr lang="en-US" sz="3200" dirty="0">
                <a:latin typeface="BlackChancery" pitchFamily="2" charset="0"/>
              </a:rPr>
              <a:t>, les travaux de Messieurs </a:t>
            </a:r>
            <a:r>
              <a:rPr lang="en-US" sz="3200" dirty="0" err="1">
                <a:latin typeface="BlackChancery" pitchFamily="2" charset="0"/>
              </a:rPr>
              <a:t>Marquigny</a:t>
            </a:r>
            <a:r>
              <a:rPr lang="en-US" sz="3200" dirty="0">
                <a:latin typeface="BlackChancery" pitchFamily="2" charset="0"/>
              </a:rPr>
              <a:t> et </a:t>
            </a:r>
            <a:r>
              <a:rPr lang="en-US" sz="3200" dirty="0" err="1">
                <a:latin typeface="BlackChancery" pitchFamily="2" charset="0"/>
              </a:rPr>
              <a:t>Hermier</a:t>
            </a:r>
            <a:r>
              <a:rPr lang="en-US" sz="3200" dirty="0">
                <a:latin typeface="BlackChancery" pitchFamily="2" charset="0"/>
              </a:rPr>
              <a:t>, nous </a:t>
            </a:r>
            <a:r>
              <a:rPr lang="en-US" sz="3200" dirty="0" err="1">
                <a:latin typeface="BlackChancery" pitchFamily="2" charset="0"/>
              </a:rPr>
              <a:t>conduisent</a:t>
            </a:r>
            <a:r>
              <a:rPr lang="en-US" sz="3200" dirty="0">
                <a:latin typeface="BlackChancery" pitchFamily="2" charset="0"/>
              </a:rPr>
              <a:t> à </a:t>
            </a:r>
            <a:r>
              <a:rPr lang="en-US" sz="3200" dirty="0" err="1">
                <a:latin typeface="BlackChancery" pitchFamily="2" charset="0"/>
              </a:rPr>
              <a:t>lui</a:t>
            </a:r>
            <a:r>
              <a:rPr lang="en-US" sz="3200" dirty="0">
                <a:latin typeface="BlackChancery" pitchFamily="2" charset="0"/>
              </a:rPr>
              <a:t> :</a:t>
            </a:r>
            <a:r>
              <a:rPr lang="en-US" sz="2000" dirty="0">
                <a:latin typeface="BlackChancery" pitchFamily="2" charset="0"/>
              </a:rPr>
              <a:t> </a:t>
            </a:r>
          </a:p>
        </p:txBody>
      </p:sp>
      <p:pic>
        <p:nvPicPr>
          <p:cNvPr id="4" name="Image 3" descr="Une image contenant texte, livre, intérieur&#10;&#10;Description générée automatiquement">
            <a:extLst>
              <a:ext uri="{FF2B5EF4-FFF2-40B4-BE49-F238E27FC236}">
                <a16:creationId xmlns:a16="http://schemas.microsoft.com/office/drawing/2014/main" id="{07FC9F73-1978-4945-BBBF-14BC88C26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2" r="-2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4675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E55D2DE-D014-4AB6-8DD8-4258AC2C6CE2}"/>
              </a:ext>
            </a:extLst>
          </p:cNvPr>
          <p:cNvSpPr txBox="1"/>
          <p:nvPr/>
        </p:nvSpPr>
        <p:spPr>
          <a:xfrm>
            <a:off x="1395412" y="457200"/>
            <a:ext cx="9401175" cy="92333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sz="5400" dirty="0">
                <a:latin typeface="BlackChancery" pitchFamily="2" charset="0"/>
              </a:rPr>
              <a:t>François d’</a:t>
            </a:r>
            <a:r>
              <a:rPr lang="fr-FR" sz="5400" dirty="0" err="1">
                <a:latin typeface="BlackChancery" pitchFamily="2" charset="0"/>
              </a:rPr>
              <a:t>Espinay</a:t>
            </a:r>
            <a:r>
              <a:rPr lang="fr-FR" sz="5400" dirty="0">
                <a:latin typeface="BlackChancery" pitchFamily="2" charset="0"/>
              </a:rPr>
              <a:t> Saint-Luc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02E525-1FB1-4487-AA7D-E6F1AD6397C7}"/>
              </a:ext>
            </a:extLst>
          </p:cNvPr>
          <p:cNvSpPr txBox="1"/>
          <p:nvPr/>
        </p:nvSpPr>
        <p:spPr>
          <a:xfrm>
            <a:off x="1894284" y="1924050"/>
            <a:ext cx="90820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BlackChancery" pitchFamily="2" charset="0"/>
              </a:rPr>
              <a:t>Seigneur de Saint- Luc, </a:t>
            </a:r>
            <a:r>
              <a:rPr lang="fr-FR" sz="3200" dirty="0" err="1">
                <a:latin typeface="BlackChancery" pitchFamily="2" charset="0"/>
              </a:rPr>
              <a:t>Bezancourt</a:t>
            </a:r>
            <a:r>
              <a:rPr lang="fr-FR" sz="3200" dirty="0">
                <a:latin typeface="BlackChancery" pitchFamily="2" charset="0"/>
              </a:rPr>
              <a:t>, </a:t>
            </a:r>
            <a:r>
              <a:rPr lang="fr-FR" sz="3200" dirty="0" err="1">
                <a:latin typeface="BlackChancery" pitchFamily="2" charset="0"/>
              </a:rPr>
              <a:t>Alges</a:t>
            </a:r>
            <a:r>
              <a:rPr lang="fr-FR" sz="3200" dirty="0">
                <a:latin typeface="BlackChancery" pitchFamily="2" charset="0"/>
              </a:rPr>
              <a:t>, </a:t>
            </a:r>
            <a:r>
              <a:rPr lang="fr-FR" sz="3200" dirty="0" err="1">
                <a:latin typeface="BlackChancery" pitchFamily="2" charset="0"/>
              </a:rPr>
              <a:t>Avefnes</a:t>
            </a:r>
            <a:r>
              <a:rPr lang="fr-FR" sz="3200" dirty="0">
                <a:latin typeface="BlackChancery" pitchFamily="2" charset="0"/>
              </a:rPr>
              <a:t> &amp; autres lieux,</a:t>
            </a:r>
          </a:p>
          <a:p>
            <a:r>
              <a:rPr lang="fr-FR" sz="3200" dirty="0">
                <a:latin typeface="BlackChancery" pitchFamily="2" charset="0"/>
              </a:rPr>
              <a:t>Comte d'</a:t>
            </a:r>
            <a:r>
              <a:rPr lang="fr-FR" sz="3200" dirty="0" err="1">
                <a:latin typeface="BlackChancery" pitchFamily="2" charset="0"/>
              </a:rPr>
              <a:t>Estelan</a:t>
            </a:r>
            <a:r>
              <a:rPr lang="fr-FR" sz="3200" dirty="0">
                <a:latin typeface="BlackChancery" pitchFamily="2" charset="0"/>
              </a:rPr>
              <a:t>, </a:t>
            </a:r>
          </a:p>
          <a:p>
            <a:r>
              <a:rPr lang="fr-FR" sz="3200" dirty="0">
                <a:latin typeface="BlackChancery" pitchFamily="2" charset="0"/>
              </a:rPr>
              <a:t>Baron de </a:t>
            </a:r>
            <a:r>
              <a:rPr lang="fr-FR" sz="3200" dirty="0" err="1">
                <a:latin typeface="BlackChancery" pitchFamily="2" charset="0"/>
              </a:rPr>
              <a:t>Crevecoeur</a:t>
            </a:r>
            <a:r>
              <a:rPr lang="fr-FR" sz="3200" dirty="0">
                <a:latin typeface="BlackChancery" pitchFamily="2" charset="0"/>
              </a:rPr>
              <a:t>, </a:t>
            </a:r>
          </a:p>
          <a:p>
            <a:r>
              <a:rPr lang="fr-FR" sz="3200" dirty="0">
                <a:latin typeface="BlackChancery" pitchFamily="2" charset="0"/>
              </a:rPr>
              <a:t>Châtelain de </a:t>
            </a:r>
            <a:r>
              <a:rPr lang="fr-FR" sz="3200" dirty="0" err="1">
                <a:latin typeface="BlackChancery" pitchFamily="2" charset="0"/>
              </a:rPr>
              <a:t>Gaille-Fontaine</a:t>
            </a:r>
            <a:r>
              <a:rPr lang="fr-FR" sz="3200" dirty="0">
                <a:latin typeface="BlackChancery" pitchFamily="2" charset="0"/>
              </a:rPr>
              <a:t>, </a:t>
            </a:r>
            <a:r>
              <a:rPr lang="fr-FR" sz="3200" dirty="0" err="1">
                <a:latin typeface="BlackChancery" pitchFamily="2" charset="0"/>
              </a:rPr>
              <a:t>Beaussant</a:t>
            </a:r>
            <a:r>
              <a:rPr lang="fr-FR" sz="3200" dirty="0">
                <a:latin typeface="BlackChancery" pitchFamily="2" charset="0"/>
              </a:rPr>
              <a:t>,</a:t>
            </a:r>
          </a:p>
          <a:p>
            <a:endParaRPr lang="fr-FR" sz="3200" dirty="0">
              <a:latin typeface="BlackChancery" pitchFamily="2" charset="0"/>
            </a:endParaRPr>
          </a:p>
          <a:p>
            <a:r>
              <a:rPr lang="fr-FR" sz="3200" dirty="0">
                <a:latin typeface="BlackChancery" pitchFamily="2" charset="0"/>
              </a:rPr>
              <a:t> qualifié de Monseigneur, </a:t>
            </a:r>
          </a:p>
          <a:p>
            <a:r>
              <a:rPr lang="fr-FR" sz="3200" dirty="0">
                <a:latin typeface="BlackChancery" pitchFamily="2" charset="0"/>
              </a:rPr>
              <a:t>surnommé le Brave St Luc</a:t>
            </a:r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05BD15D7-DC35-43CC-BF77-404087D9A5E3}"/>
              </a:ext>
            </a:extLst>
          </p:cNvPr>
          <p:cNvSpPr/>
          <p:nvPr/>
        </p:nvSpPr>
        <p:spPr>
          <a:xfrm>
            <a:off x="1395412" y="2047874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2BAC4DA6-9B7B-490A-B3E1-5256611CF44A}"/>
              </a:ext>
            </a:extLst>
          </p:cNvPr>
          <p:cNvSpPr/>
          <p:nvPr/>
        </p:nvSpPr>
        <p:spPr>
          <a:xfrm>
            <a:off x="1395412" y="2981323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D6CEEF1F-B55A-464C-8C1D-6FC625E205ED}"/>
              </a:ext>
            </a:extLst>
          </p:cNvPr>
          <p:cNvSpPr/>
          <p:nvPr/>
        </p:nvSpPr>
        <p:spPr>
          <a:xfrm>
            <a:off x="1384696" y="3948115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CB31E36A-10EF-424C-A4EC-37E74A847084}"/>
              </a:ext>
            </a:extLst>
          </p:cNvPr>
          <p:cNvSpPr/>
          <p:nvPr/>
        </p:nvSpPr>
        <p:spPr>
          <a:xfrm>
            <a:off x="1384696" y="4914907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24F4E0CB-BB5D-458A-A901-8FFDF97C29E3}"/>
              </a:ext>
            </a:extLst>
          </p:cNvPr>
          <p:cNvSpPr/>
          <p:nvPr/>
        </p:nvSpPr>
        <p:spPr>
          <a:xfrm>
            <a:off x="1395412" y="3462337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7BF23FEB-1EE3-46AE-AFC8-22002557F093}"/>
              </a:ext>
            </a:extLst>
          </p:cNvPr>
          <p:cNvSpPr/>
          <p:nvPr/>
        </p:nvSpPr>
        <p:spPr>
          <a:xfrm>
            <a:off x="1384696" y="5472131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3BC1C18-FA0C-4988-B726-2DF7CA8AF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85" y="223796"/>
            <a:ext cx="1212040" cy="13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87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C1A689-5124-4875-B524-1445FFBED1A5}"/>
              </a:ext>
            </a:extLst>
          </p:cNvPr>
          <p:cNvSpPr/>
          <p:nvPr/>
        </p:nvSpPr>
        <p:spPr>
          <a:xfrm>
            <a:off x="3124199" y="889843"/>
            <a:ext cx="87701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latin typeface="BlackChancery" pitchFamily="2" charset="0"/>
              </a:rPr>
              <a:t>premier Pair du Cambrésis,</a:t>
            </a:r>
          </a:p>
          <a:p>
            <a:r>
              <a:rPr lang="fr-FR" sz="3600" dirty="0">
                <a:latin typeface="BlackChancery" pitchFamily="2" charset="0"/>
              </a:rPr>
              <a:t> Chambellan du Roi, </a:t>
            </a:r>
          </a:p>
          <a:p>
            <a:r>
              <a:rPr lang="fr-FR" sz="3600" dirty="0">
                <a:latin typeface="BlackChancery" pitchFamily="2" charset="0"/>
              </a:rPr>
              <a:t>Gouverneur de Saintonge et de Brouage,</a:t>
            </a:r>
          </a:p>
          <a:p>
            <a:r>
              <a:rPr lang="fr-FR" sz="3600" dirty="0">
                <a:latin typeface="BlackChancery" pitchFamily="2" charset="0"/>
              </a:rPr>
              <a:t> Mestre-de-Camp Général des Troupes Françaises,</a:t>
            </a:r>
          </a:p>
          <a:p>
            <a:r>
              <a:rPr lang="fr-FR" sz="3600" dirty="0">
                <a:latin typeface="BlackChancery" pitchFamily="2" charset="0"/>
              </a:rPr>
              <a:t>Lieutenant-Général de Bretagne,</a:t>
            </a:r>
          </a:p>
          <a:p>
            <a:r>
              <a:rPr lang="fr-FR" sz="3600" dirty="0">
                <a:latin typeface="BlackChancery" pitchFamily="2" charset="0"/>
              </a:rPr>
              <a:t>Chevalier de Saint-Michel, et ensuite du Saint-Esprit, </a:t>
            </a:r>
          </a:p>
          <a:p>
            <a:r>
              <a:rPr lang="fr-FR" sz="3600" dirty="0">
                <a:latin typeface="BlackChancery" pitchFamily="2" charset="0"/>
              </a:rPr>
              <a:t>Grand-Maître de l'Artillerie de France</a:t>
            </a:r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0FD9DE16-2195-4935-B2C9-08CA02BA3AF9}"/>
              </a:ext>
            </a:extLst>
          </p:cNvPr>
          <p:cNvSpPr/>
          <p:nvPr/>
        </p:nvSpPr>
        <p:spPr>
          <a:xfrm>
            <a:off x="2659856" y="2230395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A468BE5C-33D1-43CE-B7B6-65BC2E3B743E}"/>
              </a:ext>
            </a:extLst>
          </p:cNvPr>
          <p:cNvSpPr/>
          <p:nvPr/>
        </p:nvSpPr>
        <p:spPr>
          <a:xfrm>
            <a:off x="2659856" y="1030247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516C42B6-7582-499A-9C28-53FE85A03300}"/>
              </a:ext>
            </a:extLst>
          </p:cNvPr>
          <p:cNvSpPr/>
          <p:nvPr/>
        </p:nvSpPr>
        <p:spPr>
          <a:xfrm>
            <a:off x="2659856" y="1630321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extLst>
              <a:ext uri="{FF2B5EF4-FFF2-40B4-BE49-F238E27FC236}">
                <a16:creationId xmlns:a16="http://schemas.microsoft.com/office/drawing/2014/main" id="{549E8764-F057-48A8-86CF-5070EE37652F}"/>
              </a:ext>
            </a:extLst>
          </p:cNvPr>
          <p:cNvSpPr/>
          <p:nvPr/>
        </p:nvSpPr>
        <p:spPr>
          <a:xfrm>
            <a:off x="2659856" y="2806654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id="{32DF7CE7-84D9-4BE2-A88D-7F0EE6233C77}"/>
              </a:ext>
            </a:extLst>
          </p:cNvPr>
          <p:cNvSpPr/>
          <p:nvPr/>
        </p:nvSpPr>
        <p:spPr>
          <a:xfrm>
            <a:off x="2659856" y="5364127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3FD38BD0-0B0B-4F6B-9854-63615611778A}"/>
              </a:ext>
            </a:extLst>
          </p:cNvPr>
          <p:cNvSpPr/>
          <p:nvPr/>
        </p:nvSpPr>
        <p:spPr>
          <a:xfrm>
            <a:off x="2659856" y="3778210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DADCEE0D-D283-441B-8AD1-8B340CD6D5D3}"/>
              </a:ext>
            </a:extLst>
          </p:cNvPr>
          <p:cNvSpPr/>
          <p:nvPr/>
        </p:nvSpPr>
        <p:spPr>
          <a:xfrm>
            <a:off x="2659856" y="4330665"/>
            <a:ext cx="381000" cy="371475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texte, porcelaine&#10;&#10;Description générée automatiquement">
            <a:extLst>
              <a:ext uri="{FF2B5EF4-FFF2-40B4-BE49-F238E27FC236}">
                <a16:creationId xmlns:a16="http://schemas.microsoft.com/office/drawing/2014/main" id="{10B2E452-0278-4DDD-A32F-51B563263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0928"/>
            <a:ext cx="2168417" cy="30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9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BC3DEC3-1063-48C5-9F7F-5E1131D566D8}"/>
              </a:ext>
            </a:extLst>
          </p:cNvPr>
          <p:cNvSpPr txBox="1"/>
          <p:nvPr/>
        </p:nvSpPr>
        <p:spPr>
          <a:xfrm>
            <a:off x="2466975" y="428625"/>
            <a:ext cx="884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latin typeface="BlackChancery" pitchFamily="2" charset="0"/>
              </a:rPr>
              <a:t>Ami et serviteur fidèle de </a:t>
            </a:r>
          </a:p>
        </p:txBody>
      </p:sp>
      <p:pic>
        <p:nvPicPr>
          <p:cNvPr id="1026" name="Picture 2" descr="Stéphane Bern s'intéresse à Henri III, le roi des &quot;mignons&quot; dans Secrets  d'Histoire (France 2)">
            <a:extLst>
              <a:ext uri="{FF2B5EF4-FFF2-40B4-BE49-F238E27FC236}">
                <a16:creationId xmlns:a16="http://schemas.microsoft.com/office/drawing/2014/main" id="{8290AC79-EB68-4D66-B080-4F829B0C5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" y="1548784"/>
            <a:ext cx="6096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nri IV (roi de France) — Wikipédia">
            <a:extLst>
              <a:ext uri="{FF2B5EF4-FFF2-40B4-BE49-F238E27FC236}">
                <a16:creationId xmlns:a16="http://schemas.microsoft.com/office/drawing/2014/main" id="{BE82A975-4EB6-4D6C-99E2-EED1C017B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459" y="1548784"/>
            <a:ext cx="3244241" cy="409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5235F52-9936-4D79-A7D2-C1F95F750E2C}"/>
              </a:ext>
            </a:extLst>
          </p:cNvPr>
          <p:cNvSpPr txBox="1"/>
          <p:nvPr/>
        </p:nvSpPr>
        <p:spPr>
          <a:xfrm>
            <a:off x="2893513" y="5844600"/>
            <a:ext cx="3457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Henri III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ADA101-8A6A-49F9-B7BD-A50BA238751C}"/>
              </a:ext>
            </a:extLst>
          </p:cNvPr>
          <p:cNvSpPr txBox="1"/>
          <p:nvPr/>
        </p:nvSpPr>
        <p:spPr>
          <a:xfrm>
            <a:off x="6998917" y="5925705"/>
            <a:ext cx="98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PUIS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E8F5FF-6E59-42C8-B884-17D34C804BE0}"/>
              </a:ext>
            </a:extLst>
          </p:cNvPr>
          <p:cNvSpPr txBox="1"/>
          <p:nvPr/>
        </p:nvSpPr>
        <p:spPr>
          <a:xfrm>
            <a:off x="8910047" y="5844599"/>
            <a:ext cx="230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Henri IV</a:t>
            </a:r>
          </a:p>
        </p:txBody>
      </p:sp>
    </p:spTree>
    <p:extLst>
      <p:ext uri="{BB962C8B-B14F-4D97-AF65-F5344CB8AC3E}">
        <p14:creationId xmlns:p14="http://schemas.microsoft.com/office/powerpoint/2010/main" val="40275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2A85B09-582F-40F3-AC60-8049718391A8}"/>
              </a:ext>
            </a:extLst>
          </p:cNvPr>
          <p:cNvSpPr txBox="1"/>
          <p:nvPr/>
        </p:nvSpPr>
        <p:spPr>
          <a:xfrm>
            <a:off x="7464614" y="1783958"/>
            <a:ext cx="4087306" cy="294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De noble naissance,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fils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de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Valeran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d’Espinay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et de Marguerite de Grouches,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il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est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élevé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à la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cour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des Valois.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solidFill>
                <a:schemeClr val="tx2">
                  <a:lumMod val="10000"/>
                </a:schemeClr>
              </a:solidFill>
              <a:latin typeface="BlackChancery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Il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est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compagnon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de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jeu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du </a:t>
            </a:r>
            <a:r>
              <a:rPr lang="en-US" sz="3000" dirty="0" err="1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futur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latin typeface="BlackChancery" pitchFamily="2" charset="0"/>
                <a:ea typeface="+mj-ea"/>
                <a:cs typeface="+mj-cs"/>
              </a:rPr>
              <a:t> Henri </a:t>
            </a:r>
            <a:r>
              <a:rPr lang="en-US" sz="3000" dirty="0">
                <a:solidFill>
                  <a:schemeClr val="tx2">
                    <a:lumMod val="10000"/>
                  </a:schemeClr>
                </a:solidFill>
                <a:ea typeface="+mj-ea"/>
                <a:cs typeface="+mj-cs"/>
              </a:rPr>
              <a:t>III</a:t>
            </a:r>
          </a:p>
        </p:txBody>
      </p:sp>
      <p:pic>
        <p:nvPicPr>
          <p:cNvPr id="2050" name="Picture 2" descr="Henri III - Les Derniers Valois">
            <a:extLst>
              <a:ext uri="{FF2B5EF4-FFF2-40B4-BE49-F238E27FC236}">
                <a16:creationId xmlns:a16="http://schemas.microsoft.com/office/drawing/2014/main" id="{B99955CB-BB7B-4DA9-B46D-708272599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" b="28560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0B80DB6D-1884-4543-8289-C22A23E421E5}"/>
              </a:ext>
            </a:extLst>
          </p:cNvPr>
          <p:cNvSpPr/>
          <p:nvPr/>
        </p:nvSpPr>
        <p:spPr>
          <a:xfrm>
            <a:off x="7188052" y="484822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815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4599BFD-AA04-413D-BFDC-952198D17638}"/>
              </a:ext>
            </a:extLst>
          </p:cNvPr>
          <p:cNvSpPr txBox="1"/>
          <p:nvPr/>
        </p:nvSpPr>
        <p:spPr>
          <a:xfrm>
            <a:off x="857250" y="438150"/>
            <a:ext cx="1062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lackChancery" pitchFamily="2" charset="0"/>
              </a:rPr>
              <a:t>Fidèle parmi les fidèles, il suit le roi dans toutes les batailles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3D104F-7E79-4136-A6A6-9AB62A4749DC}"/>
              </a:ext>
            </a:extLst>
          </p:cNvPr>
          <p:cNvSpPr txBox="1"/>
          <p:nvPr/>
        </p:nvSpPr>
        <p:spPr>
          <a:xfrm>
            <a:off x="994299" y="1118586"/>
            <a:ext cx="1049285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Henri III :</a:t>
            </a:r>
          </a:p>
          <a:p>
            <a:endParaRPr lang="fr-FR" dirty="0"/>
          </a:p>
          <a:p>
            <a:r>
              <a:rPr lang="fr-FR" dirty="0"/>
              <a:t>Batailles de Jarnac et de Moncontour en 1569 : il a 15 ans !</a:t>
            </a:r>
          </a:p>
          <a:p>
            <a:r>
              <a:rPr lang="fr-FR" dirty="0"/>
              <a:t>Varsovie pour prise du trône en 1576</a:t>
            </a:r>
          </a:p>
          <a:p>
            <a:r>
              <a:rPr lang="fr-FR" dirty="0"/>
              <a:t>Mestre de camp du régiment de </a:t>
            </a:r>
            <a:r>
              <a:rPr lang="fr-FR" dirty="0" err="1"/>
              <a:t>Sarrieu</a:t>
            </a:r>
            <a:r>
              <a:rPr lang="fr-FR" dirty="0"/>
              <a:t> en 1578</a:t>
            </a:r>
          </a:p>
          <a:p>
            <a:r>
              <a:rPr lang="fr-FR" dirty="0"/>
              <a:t>Nommé par le roi gouverneur de Saintonge et de Brouage en 1579</a:t>
            </a:r>
          </a:p>
          <a:p>
            <a:r>
              <a:rPr lang="fr-FR" dirty="0"/>
              <a:t>Reprise de l’île d’Oléron en 1586</a:t>
            </a:r>
          </a:p>
          <a:p>
            <a:r>
              <a:rPr lang="fr-FR" dirty="0"/>
              <a:t>Bataille de Coutras en 1587</a:t>
            </a:r>
          </a:p>
          <a:p>
            <a:endParaRPr lang="fr-FR" dirty="0"/>
          </a:p>
          <a:p>
            <a:r>
              <a:rPr lang="fr-FR" dirty="0"/>
              <a:t>Pour Henri IV :</a:t>
            </a:r>
          </a:p>
          <a:p>
            <a:r>
              <a:rPr lang="fr-FR" dirty="0"/>
              <a:t>Lieutenant-Général de Bretagne de 1592 à 1596</a:t>
            </a:r>
          </a:p>
          <a:p>
            <a:r>
              <a:rPr lang="fr-FR" dirty="0"/>
              <a:t>Siège de Paris 1590</a:t>
            </a:r>
          </a:p>
          <a:p>
            <a:r>
              <a:rPr lang="fr-FR" dirty="0"/>
              <a:t>Siège de Noyon et Rouen en 1590</a:t>
            </a:r>
          </a:p>
          <a:p>
            <a:r>
              <a:rPr lang="fr-FR" dirty="0"/>
              <a:t>Prise de Mayenne, siège de Rochefort</a:t>
            </a:r>
          </a:p>
          <a:p>
            <a:r>
              <a:rPr lang="fr-FR" dirty="0"/>
              <a:t>Chargé par le roi de négocier la reddition de Paris en 1594</a:t>
            </a:r>
          </a:p>
          <a:p>
            <a:r>
              <a:rPr lang="fr-FR" dirty="0"/>
              <a:t>Lieutenant général de Picardie en 1595</a:t>
            </a:r>
          </a:p>
          <a:p>
            <a:r>
              <a:rPr lang="fr-FR" dirty="0"/>
              <a:t>Bataille d’ Ivry</a:t>
            </a:r>
          </a:p>
          <a:p>
            <a:r>
              <a:rPr lang="fr-FR" dirty="0"/>
              <a:t>Grand maître de l’artillerie</a:t>
            </a:r>
          </a:p>
          <a:p>
            <a:r>
              <a:rPr lang="fr-FR" dirty="0"/>
              <a:t>Siège d’Amiens en 1597 au cours duquel il meurt d’un tir d’arquebuse à la tête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Une image contenant objet, pièce de monnaie&#10;&#10;Description générée automatiquement">
            <a:extLst>
              <a:ext uri="{FF2B5EF4-FFF2-40B4-BE49-F238E27FC236}">
                <a16:creationId xmlns:a16="http://schemas.microsoft.com/office/drawing/2014/main" id="{5961803E-C1B8-4A4E-B252-1874F7A1C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848" y="1802167"/>
            <a:ext cx="3329514" cy="34270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618424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846</Words>
  <Application>Microsoft Office PowerPoint</Application>
  <PresentationFormat>Grand écran</PresentationFormat>
  <Paragraphs>108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BlackChancery</vt:lpstr>
      <vt:lpstr>Calibri</vt:lpstr>
      <vt:lpstr>Calibri Light</vt:lpstr>
      <vt:lpstr>Thème Office</vt:lpstr>
      <vt:lpstr>François d’Espinay  St Luc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François d’Espinay  St Luc</dc:title>
  <dc:creator>eli bill</dc:creator>
  <cp:lastModifiedBy>eli bill</cp:lastModifiedBy>
  <cp:revision>11</cp:revision>
  <dcterms:created xsi:type="dcterms:W3CDTF">2022-04-19T14:58:41Z</dcterms:created>
  <dcterms:modified xsi:type="dcterms:W3CDTF">2022-04-19T16:03:35Z</dcterms:modified>
</cp:coreProperties>
</file>